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7" r:id="rId2"/>
    <p:sldId id="267" r:id="rId3"/>
    <p:sldId id="256" r:id="rId4"/>
    <p:sldId id="268" r:id="rId5"/>
    <p:sldId id="261" r:id="rId6"/>
    <p:sldId id="263" r:id="rId7"/>
    <p:sldId id="262" r:id="rId8"/>
    <p:sldId id="265" r:id="rId9"/>
    <p:sldId id="258" r:id="rId10"/>
    <p:sldId id="259" r:id="rId11"/>
    <p:sldId id="260" r:id="rId12"/>
    <p:sldId id="26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DF6C764-3281-41A0-84B1-EBB9BC23E323}" type="datetimeFigureOut">
              <a:rPr lang="en-US" smtClean="0"/>
              <a:t>7/29/2020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09F4AB-7798-4E05-84FB-113E6B30E298}" type="slidenum">
              <a:rPr lang="en-US" smtClean="0"/>
              <a:t>‹#›</a:t>
            </a:fld>
            <a:endParaRPr lang="en-US" dirty="0"/>
          </a:p>
        </p:txBody>
      </p:sp>
    </p:spTree>
    <p:extLst>
      <p:ext uri="{BB962C8B-B14F-4D97-AF65-F5344CB8AC3E}">
        <p14:creationId xmlns:p14="http://schemas.microsoft.com/office/powerpoint/2010/main" val="2931687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F6C764-3281-41A0-84B1-EBB9BC23E323}" type="datetimeFigureOut">
              <a:rPr lang="en-US" smtClean="0"/>
              <a:t>7/29/2020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09F4AB-7798-4E05-84FB-113E6B30E298}" type="slidenum">
              <a:rPr lang="en-US" smtClean="0"/>
              <a:t>‹#›</a:t>
            </a:fld>
            <a:endParaRPr lang="en-US" dirty="0"/>
          </a:p>
        </p:txBody>
      </p:sp>
    </p:spTree>
    <p:extLst>
      <p:ext uri="{BB962C8B-B14F-4D97-AF65-F5344CB8AC3E}">
        <p14:creationId xmlns:p14="http://schemas.microsoft.com/office/powerpoint/2010/main" val="2633850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F6C764-3281-41A0-84B1-EBB9BC23E323}" type="datetimeFigureOut">
              <a:rPr lang="en-US" smtClean="0"/>
              <a:t>7/29/2020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09F4AB-7798-4E05-84FB-113E6B30E298}" type="slidenum">
              <a:rPr lang="en-US" smtClean="0"/>
              <a:t>‹#›</a:t>
            </a:fld>
            <a:endParaRPr lang="en-US" dirty="0"/>
          </a:p>
        </p:txBody>
      </p:sp>
    </p:spTree>
    <p:extLst>
      <p:ext uri="{BB962C8B-B14F-4D97-AF65-F5344CB8AC3E}">
        <p14:creationId xmlns:p14="http://schemas.microsoft.com/office/powerpoint/2010/main" val="3528201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DF6C764-3281-41A0-84B1-EBB9BC23E323}" type="datetimeFigureOut">
              <a:rPr lang="en-US" smtClean="0"/>
              <a:t>7/29/2020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409F4AB-7798-4E05-84FB-113E6B30E298}" type="slidenum">
              <a:rPr lang="en-US" smtClean="0"/>
              <a:t>‹#›</a:t>
            </a:fld>
            <a:endParaRPr lang="en-US" dirty="0"/>
          </a:p>
        </p:txBody>
      </p:sp>
    </p:spTree>
    <p:extLst>
      <p:ext uri="{BB962C8B-B14F-4D97-AF65-F5344CB8AC3E}">
        <p14:creationId xmlns:p14="http://schemas.microsoft.com/office/powerpoint/2010/main" val="435581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DF6C764-3281-41A0-84B1-EBB9BC23E323}" type="datetimeFigureOut">
              <a:rPr lang="en-US" smtClean="0"/>
              <a:t>7/29/2020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409F4AB-7798-4E05-84FB-113E6B30E298}" type="slidenum">
              <a:rPr lang="en-US" smtClean="0"/>
              <a:t>‹#›</a:t>
            </a:fld>
            <a:endParaRPr lang="en-US" dirty="0"/>
          </a:p>
        </p:txBody>
      </p:sp>
    </p:spTree>
    <p:extLst>
      <p:ext uri="{BB962C8B-B14F-4D97-AF65-F5344CB8AC3E}">
        <p14:creationId xmlns:p14="http://schemas.microsoft.com/office/powerpoint/2010/main" val="1130483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DF6C764-3281-41A0-84B1-EBB9BC23E323}" type="datetimeFigureOut">
              <a:rPr lang="en-US" smtClean="0"/>
              <a:t>7/29/2020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409F4AB-7798-4E05-84FB-113E6B30E298}" type="slidenum">
              <a:rPr lang="en-US" smtClean="0"/>
              <a:t>‹#›</a:t>
            </a:fld>
            <a:endParaRPr lang="en-US" dirty="0"/>
          </a:p>
        </p:txBody>
      </p:sp>
    </p:spTree>
    <p:extLst>
      <p:ext uri="{BB962C8B-B14F-4D97-AF65-F5344CB8AC3E}">
        <p14:creationId xmlns:p14="http://schemas.microsoft.com/office/powerpoint/2010/main" val="2990195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F6C764-3281-41A0-84B1-EBB9BC23E323}" type="datetimeFigureOut">
              <a:rPr lang="en-US" smtClean="0"/>
              <a:t>7/29/2020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409F4AB-7798-4E05-84FB-113E6B30E298}" type="slidenum">
              <a:rPr lang="en-US" smtClean="0"/>
              <a:t>‹#›</a:t>
            </a:fld>
            <a:endParaRPr lang="en-US" dirty="0"/>
          </a:p>
        </p:txBody>
      </p:sp>
    </p:spTree>
    <p:extLst>
      <p:ext uri="{BB962C8B-B14F-4D97-AF65-F5344CB8AC3E}">
        <p14:creationId xmlns:p14="http://schemas.microsoft.com/office/powerpoint/2010/main" val="999611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DF6C764-3281-41A0-84B1-EBB9BC23E323}" type="datetimeFigureOut">
              <a:rPr lang="en-US" smtClean="0"/>
              <a:t>7/29/2020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409F4AB-7798-4E05-84FB-113E6B30E298}" type="slidenum">
              <a:rPr lang="en-US" smtClean="0"/>
              <a:t>‹#›</a:t>
            </a:fld>
            <a:endParaRPr lang="en-US" dirty="0"/>
          </a:p>
        </p:txBody>
      </p:sp>
    </p:spTree>
    <p:extLst>
      <p:ext uri="{BB962C8B-B14F-4D97-AF65-F5344CB8AC3E}">
        <p14:creationId xmlns:p14="http://schemas.microsoft.com/office/powerpoint/2010/main" val="819274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F6C764-3281-41A0-84B1-EBB9BC23E323}" type="datetimeFigureOut">
              <a:rPr lang="en-US" smtClean="0"/>
              <a:t>7/29/2020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409F4AB-7798-4E05-84FB-113E6B30E298}" type="slidenum">
              <a:rPr lang="en-US" smtClean="0"/>
              <a:t>‹#›</a:t>
            </a:fld>
            <a:endParaRPr lang="en-US" dirty="0"/>
          </a:p>
        </p:txBody>
      </p:sp>
    </p:spTree>
    <p:extLst>
      <p:ext uri="{BB962C8B-B14F-4D97-AF65-F5344CB8AC3E}">
        <p14:creationId xmlns:p14="http://schemas.microsoft.com/office/powerpoint/2010/main" val="1356551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F6C764-3281-41A0-84B1-EBB9BC23E323}" type="datetimeFigureOut">
              <a:rPr lang="en-US" smtClean="0"/>
              <a:t>7/29/2020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09F4AB-7798-4E05-84FB-113E6B30E298}" type="slidenum">
              <a:rPr lang="en-US" smtClean="0"/>
              <a:t>‹#›</a:t>
            </a:fld>
            <a:endParaRPr lang="en-US" dirty="0"/>
          </a:p>
        </p:txBody>
      </p:sp>
    </p:spTree>
    <p:extLst>
      <p:ext uri="{BB962C8B-B14F-4D97-AF65-F5344CB8AC3E}">
        <p14:creationId xmlns:p14="http://schemas.microsoft.com/office/powerpoint/2010/main" val="1851416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F6C764-3281-41A0-84B1-EBB9BC23E323}" type="datetimeFigureOut">
              <a:rPr lang="en-US" smtClean="0"/>
              <a:t>7/29/2020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09F4AB-7798-4E05-84FB-113E6B30E298}"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275241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F6C764-3281-41A0-84B1-EBB9BC23E323}" type="datetimeFigureOut">
              <a:rPr lang="en-US" smtClean="0"/>
              <a:t>7/29/2020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09F4AB-7798-4E05-84FB-113E6B30E298}" type="slidenum">
              <a:rPr lang="en-US" smtClean="0"/>
              <a:t>‹#›</a:t>
            </a:fld>
            <a:endParaRPr lang="en-US" dirty="0"/>
          </a:p>
        </p:txBody>
      </p:sp>
    </p:spTree>
    <p:extLst>
      <p:ext uri="{BB962C8B-B14F-4D97-AF65-F5344CB8AC3E}">
        <p14:creationId xmlns:p14="http://schemas.microsoft.com/office/powerpoint/2010/main" val="42913010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F6C764-3281-41A0-84B1-EBB9BC23E323}" type="datetimeFigureOut">
              <a:rPr lang="en-US" smtClean="0"/>
              <a:t>7/29/2020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09F4AB-7798-4E05-84FB-113E6B30E298}"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07351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F6C764-3281-41A0-84B1-EBB9BC23E323}" type="datetimeFigureOut">
              <a:rPr lang="en-US" smtClean="0"/>
              <a:t>7/29/2020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09F4AB-7798-4E05-84FB-113E6B30E298}" type="slidenum">
              <a:rPr lang="en-US" smtClean="0"/>
              <a:t>‹#›</a:t>
            </a:fld>
            <a:endParaRPr lang="en-US" dirty="0"/>
          </a:p>
        </p:txBody>
      </p:sp>
    </p:spTree>
    <p:extLst>
      <p:ext uri="{BB962C8B-B14F-4D97-AF65-F5344CB8AC3E}">
        <p14:creationId xmlns:p14="http://schemas.microsoft.com/office/powerpoint/2010/main" val="9367861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F6C764-3281-41A0-84B1-EBB9BC23E323}" type="datetimeFigureOut">
              <a:rPr lang="en-US" smtClean="0"/>
              <a:t>7/29/2020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09F4AB-7798-4E05-84FB-113E6B30E298}" type="slidenum">
              <a:rPr lang="en-US" smtClean="0"/>
              <a:t>‹#›</a:t>
            </a:fld>
            <a:endParaRPr lang="en-US" dirty="0"/>
          </a:p>
        </p:txBody>
      </p:sp>
    </p:spTree>
    <p:extLst>
      <p:ext uri="{BB962C8B-B14F-4D97-AF65-F5344CB8AC3E}">
        <p14:creationId xmlns:p14="http://schemas.microsoft.com/office/powerpoint/2010/main" val="19029486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F6C764-3281-41A0-84B1-EBB9BC23E323}" type="datetimeFigureOut">
              <a:rPr lang="en-US" smtClean="0"/>
              <a:t>7/29/2020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09F4AB-7798-4E05-84FB-113E6B30E298}" type="slidenum">
              <a:rPr lang="en-US" smtClean="0"/>
              <a:t>‹#›</a:t>
            </a:fld>
            <a:endParaRPr lang="en-US" dirty="0"/>
          </a:p>
        </p:txBody>
      </p:sp>
    </p:spTree>
    <p:extLst>
      <p:ext uri="{BB962C8B-B14F-4D97-AF65-F5344CB8AC3E}">
        <p14:creationId xmlns:p14="http://schemas.microsoft.com/office/powerpoint/2010/main" val="3873452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DF6C764-3281-41A0-84B1-EBB9BC23E323}" type="datetimeFigureOut">
              <a:rPr lang="en-US" smtClean="0"/>
              <a:t>7/29/2020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409F4AB-7798-4E05-84FB-113E6B30E298}" type="slidenum">
              <a:rPr lang="en-US" smtClean="0"/>
              <a:t>‹#›</a:t>
            </a:fld>
            <a:endParaRPr lang="en-US" dirty="0"/>
          </a:p>
        </p:txBody>
      </p:sp>
    </p:spTree>
    <p:extLst>
      <p:ext uri="{BB962C8B-B14F-4D97-AF65-F5344CB8AC3E}">
        <p14:creationId xmlns:p14="http://schemas.microsoft.com/office/powerpoint/2010/main" val="3685053485"/>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9BEA3-B7D0-4882-BE04-3055B0E4CADF}"/>
              </a:ext>
            </a:extLst>
          </p:cNvPr>
          <p:cNvSpPr>
            <a:spLocks noGrp="1"/>
          </p:cNvSpPr>
          <p:nvPr>
            <p:ph type="ctrTitle"/>
          </p:nvPr>
        </p:nvSpPr>
        <p:spPr>
          <a:xfrm>
            <a:off x="1852246" y="1228541"/>
            <a:ext cx="9144000" cy="4400917"/>
          </a:xfrm>
        </p:spPr>
        <p:txBody>
          <a:bodyPr>
            <a:noAutofit/>
          </a:bodyPr>
          <a:lstStyle/>
          <a:p>
            <a:r>
              <a:rPr lang="en-US" sz="3200" dirty="0"/>
              <a:t/>
            </a:r>
            <a:br>
              <a:rPr lang="en-US" sz="3200" dirty="0"/>
            </a:br>
            <a:r>
              <a:rPr lang="en-US" sz="3200" dirty="0"/>
              <a:t/>
            </a:r>
            <a:br>
              <a:rPr lang="en-US" sz="3200" dirty="0"/>
            </a:br>
            <a:r>
              <a:rPr lang="en-US" sz="3200" dirty="0"/>
              <a:t/>
            </a:r>
            <a:br>
              <a:rPr lang="en-US" sz="3200" dirty="0"/>
            </a:br>
            <a:r>
              <a:rPr lang="en-US" sz="3200" dirty="0"/>
              <a:t/>
            </a:r>
            <a:br>
              <a:rPr lang="en-US" sz="3200" dirty="0"/>
            </a:br>
            <a:r>
              <a:rPr lang="en-US" sz="3200" dirty="0">
                <a:solidFill>
                  <a:schemeClr val="tx1"/>
                </a:solidFill>
                <a:latin typeface="Times New Roman" panose="02020603050405020304" pitchFamily="18" charset="0"/>
                <a:cs typeface="Times New Roman" panose="02020603050405020304" pitchFamily="18" charset="0"/>
              </a:rPr>
              <a:t>Student Name:</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Student ID:</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Course Name:</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Course Number:</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Project Name:</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Contact Information:</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Submission Date:</a:t>
            </a:r>
          </a:p>
        </p:txBody>
      </p:sp>
      <p:sp>
        <p:nvSpPr>
          <p:cNvPr id="3" name="TextBox 2">
            <a:extLst>
              <a:ext uri="{FF2B5EF4-FFF2-40B4-BE49-F238E27FC236}">
                <a16:creationId xmlns:a16="http://schemas.microsoft.com/office/drawing/2014/main" id="{A9A819CA-9110-4B93-9C37-C98414D40082}"/>
              </a:ext>
            </a:extLst>
          </p:cNvPr>
          <p:cNvSpPr txBox="1"/>
          <p:nvPr/>
        </p:nvSpPr>
        <p:spPr>
          <a:xfrm>
            <a:off x="1852246" y="437322"/>
            <a:ext cx="3220278" cy="369332"/>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endParaRPr lang="en-US" dirty="0"/>
          </a:p>
        </p:txBody>
      </p:sp>
    </p:spTree>
    <p:extLst>
      <p:ext uri="{BB962C8B-B14F-4D97-AF65-F5344CB8AC3E}">
        <p14:creationId xmlns:p14="http://schemas.microsoft.com/office/powerpoint/2010/main" val="1328070527"/>
      </p:ext>
    </p:extLst>
  </p:cSld>
  <p:clrMapOvr>
    <a:masterClrMapping/>
  </p:clrMapOvr>
  <mc:AlternateContent xmlns:mc="http://schemas.openxmlformats.org/markup-compatibility/2006" xmlns:p14="http://schemas.microsoft.com/office/powerpoint/2010/main">
    <mc:Choice Requires="p14">
      <p:transition spd="slow" p14:dur="2000" advTm="22199"/>
    </mc:Choice>
    <mc:Fallback xmlns="">
      <p:transition spd="slow" advTm="2219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DBFC33-94E0-4076-BF7D-76EC1FCA4E8D}"/>
              </a:ext>
            </a:extLst>
          </p:cNvPr>
          <p:cNvSpPr txBox="1"/>
          <p:nvPr/>
        </p:nvSpPr>
        <p:spPr>
          <a:xfrm>
            <a:off x="808382" y="810062"/>
            <a:ext cx="10111409" cy="4893647"/>
          </a:xfrm>
          <a:prstGeom prst="rect">
            <a:avLst/>
          </a:prstGeom>
          <a:noFill/>
        </p:spPr>
        <p:txBody>
          <a:bodyPr wrap="square" rtlCol="0">
            <a:spAutoFit/>
          </a:bodyPr>
          <a:lstStyle/>
          <a:p>
            <a:pPr marL="457200" indent="-4572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A conflict is a disagreement between two parties or among individuals. </a:t>
            </a:r>
          </a:p>
          <a:p>
            <a:pPr marL="457200" indent="-4572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It can be political, financial, emotional or personal.  </a:t>
            </a:r>
          </a:p>
          <a:p>
            <a:pPr marL="457200" indent="-4572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Interpersonal conflict is one of life’s facts that can arise in almost any sphere such as from organizations all through to personal relations.</a:t>
            </a:r>
          </a:p>
          <a:p>
            <a:pPr marL="457200" indent="-4572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Conflict resolution is the conflict management process and negotiation to come up with a solution.</a:t>
            </a:r>
          </a:p>
          <a:p>
            <a:r>
              <a:rPr lang="en-US" sz="2400" dirty="0">
                <a:latin typeface="Times New Roman" panose="02020603050405020304" pitchFamily="18" charset="0"/>
                <a:cs typeface="Times New Roman" panose="02020603050405020304" pitchFamily="18" charset="0"/>
              </a:rPr>
              <a:t>Usually, it an understandable working model that is made up of two key element which are: </a:t>
            </a:r>
          </a:p>
          <a:p>
            <a:pPr marL="457200" indent="-4572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Conflict  management.</a:t>
            </a:r>
          </a:p>
          <a:p>
            <a:pPr marL="457200" indent="-4572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Conflict negotiation.</a:t>
            </a:r>
          </a:p>
          <a:p>
            <a:pPr marL="457200" indent="-45720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Negotiation is a process of communication that gives the disputing parties a chance to reach an agreement and a peaceful solution with respect to all their differences.</a:t>
            </a:r>
          </a:p>
        </p:txBody>
      </p:sp>
      <p:sp>
        <p:nvSpPr>
          <p:cNvPr id="3" name="TextBox 2">
            <a:extLst>
              <a:ext uri="{FF2B5EF4-FFF2-40B4-BE49-F238E27FC236}">
                <a16:creationId xmlns:a16="http://schemas.microsoft.com/office/drawing/2014/main" id="{A741E2BC-9558-4242-B74F-E3A0C3F92A93}"/>
              </a:ext>
            </a:extLst>
          </p:cNvPr>
          <p:cNvSpPr txBox="1"/>
          <p:nvPr/>
        </p:nvSpPr>
        <p:spPr>
          <a:xfrm>
            <a:off x="808382" y="225287"/>
            <a:ext cx="8295861" cy="584775"/>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3200" dirty="0" smtClean="0"/>
              <a:t> Introduction</a:t>
            </a:r>
            <a:endParaRPr lang="en-US" sz="3200" dirty="0"/>
          </a:p>
        </p:txBody>
      </p:sp>
    </p:spTree>
    <p:extLst>
      <p:ext uri="{BB962C8B-B14F-4D97-AF65-F5344CB8AC3E}">
        <p14:creationId xmlns:p14="http://schemas.microsoft.com/office/powerpoint/2010/main" val="2563867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AEA778D5-9C3F-43CD-BC51-8C335463FA87}"/>
              </a:ext>
            </a:extLst>
          </p:cNvPr>
          <p:cNvSpPr txBox="1"/>
          <p:nvPr/>
        </p:nvSpPr>
        <p:spPr>
          <a:xfrm>
            <a:off x="2544417" y="1387019"/>
            <a:ext cx="6798366" cy="4708981"/>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Communication strategies that leaders can use to help the organization resolve the conflict:</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Conflict can arise in any situations involving  more than one person.</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Lack of  a go-to conflict resolution technique in an organization can give individuals a hard time while communicating.</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When a conflict arises, we should not try to avoid it and pretend like nothing has happened, we should embrace it.</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Setting time and finding a place to talk together without interruptions from outside will also solve the conflict.</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Listening to each other carefully, finding agreement, providing guidance and being quick to forgive are some of the communication strategies that will help a leader solve conflicts in their organization.</a:t>
            </a:r>
          </a:p>
        </p:txBody>
      </p:sp>
      <p:sp>
        <p:nvSpPr>
          <p:cNvPr id="2" name="TextBox 1">
            <a:extLst>
              <a:ext uri="{FF2B5EF4-FFF2-40B4-BE49-F238E27FC236}">
                <a16:creationId xmlns:a16="http://schemas.microsoft.com/office/drawing/2014/main" id="{50FCCC62-25E1-4FC7-A0AF-11493F959CFB}"/>
              </a:ext>
            </a:extLst>
          </p:cNvPr>
          <p:cNvSpPr txBox="1"/>
          <p:nvPr/>
        </p:nvSpPr>
        <p:spPr>
          <a:xfrm>
            <a:off x="1934818" y="265044"/>
            <a:ext cx="7182678" cy="646331"/>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3600" dirty="0">
                <a:latin typeface="Times New Roman" panose="02020603050405020304" pitchFamily="18" charset="0"/>
                <a:cs typeface="Times New Roman" panose="02020603050405020304" pitchFamily="18" charset="0"/>
              </a:rPr>
              <a:t>An analysis of Conflict Resolution</a:t>
            </a:r>
          </a:p>
        </p:txBody>
      </p:sp>
    </p:spTree>
    <p:extLst>
      <p:ext uri="{BB962C8B-B14F-4D97-AF65-F5344CB8AC3E}">
        <p14:creationId xmlns:p14="http://schemas.microsoft.com/office/powerpoint/2010/main" val="606276461"/>
      </p:ext>
    </p:extLst>
  </p:cSld>
  <p:clrMapOvr>
    <a:masterClrMapping/>
  </p:clrMapOvr>
  <mc:AlternateContent xmlns:mc="http://schemas.openxmlformats.org/markup-compatibility/2006" xmlns:p14="http://schemas.microsoft.com/office/powerpoint/2010/main">
    <mc:Choice Requires="p14">
      <p:transition spd="slow" p14:dur="2000" advTm="35731"/>
    </mc:Choice>
    <mc:Fallback xmlns="">
      <p:transition spd="slow" advTm="3573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9BDE0E3-6452-4DA9-BAAA-620DB1DF826C}"/>
              </a:ext>
            </a:extLst>
          </p:cNvPr>
          <p:cNvSpPr txBox="1"/>
          <p:nvPr/>
        </p:nvSpPr>
        <p:spPr>
          <a:xfrm>
            <a:off x="1007165" y="1192696"/>
            <a:ext cx="10893287" cy="4411785"/>
          </a:xfrm>
          <a:prstGeom prst="rect">
            <a:avLst/>
          </a:prstGeom>
          <a:noFill/>
        </p:spPr>
        <p:txBody>
          <a:bodyPr wrap="square" rtlCol="0">
            <a:spAutoFit/>
          </a:bodyPr>
          <a:lstStyle/>
          <a:p>
            <a:pPr marL="342900" indent="-342900">
              <a:lnSpc>
                <a:spcPct val="200000"/>
              </a:lnSpc>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Conflicts can therefore be defined as oppositeness or incompatibility processes.</a:t>
            </a:r>
          </a:p>
          <a:p>
            <a:pPr marL="342900" indent="-342900">
              <a:lnSpc>
                <a:spcPct val="200000"/>
              </a:lnSpc>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They are part of life, meaning that they must occur while living together.</a:t>
            </a:r>
          </a:p>
          <a:p>
            <a:pPr marL="342900" indent="-342900">
              <a:lnSpc>
                <a:spcPct val="200000"/>
              </a:lnSpc>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They happen among colleagues where there is a competition of management positions and favoring of the differing parties.</a:t>
            </a:r>
          </a:p>
          <a:p>
            <a:pPr marL="342900" indent="-342900">
              <a:lnSpc>
                <a:spcPct val="200000"/>
              </a:lnSpc>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Getting background information about the source of a conflict will help while resolving it.</a:t>
            </a:r>
          </a:p>
        </p:txBody>
      </p:sp>
      <p:sp>
        <p:nvSpPr>
          <p:cNvPr id="3" name="TextBox 2">
            <a:extLst>
              <a:ext uri="{FF2B5EF4-FFF2-40B4-BE49-F238E27FC236}">
                <a16:creationId xmlns:a16="http://schemas.microsoft.com/office/drawing/2014/main" id="{33605B21-449F-45CB-9284-62A845DCFFEB}"/>
              </a:ext>
            </a:extLst>
          </p:cNvPr>
          <p:cNvSpPr txBox="1"/>
          <p:nvPr/>
        </p:nvSpPr>
        <p:spPr>
          <a:xfrm>
            <a:off x="2226364" y="304800"/>
            <a:ext cx="6904383" cy="52322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2800" dirty="0">
                <a:latin typeface="Times New Roman" panose="02020603050405020304" pitchFamily="18" charset="0"/>
                <a:cs typeface="Times New Roman" panose="02020603050405020304" pitchFamily="18" charset="0"/>
              </a:rPr>
              <a:t>Conflict Resolution Background</a:t>
            </a:r>
          </a:p>
        </p:txBody>
      </p:sp>
    </p:spTree>
    <p:extLst>
      <p:ext uri="{BB962C8B-B14F-4D97-AF65-F5344CB8AC3E}">
        <p14:creationId xmlns:p14="http://schemas.microsoft.com/office/powerpoint/2010/main" val="3897581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83E2F207-FFCE-4061-8903-7002204F7B6B}"/>
              </a:ext>
            </a:extLst>
          </p:cNvPr>
          <p:cNvSpPr txBox="1"/>
          <p:nvPr/>
        </p:nvSpPr>
        <p:spPr>
          <a:xfrm>
            <a:off x="1908313" y="1073427"/>
            <a:ext cx="6003234" cy="5324535"/>
          </a:xfrm>
          <a:prstGeom prst="rect">
            <a:avLst/>
          </a:prstGeom>
          <a:noFill/>
        </p:spPr>
        <p:txBody>
          <a:bodyPr wrap="square" rtlCol="0">
            <a:spAutoFit/>
          </a:bodyPr>
          <a:lstStyle/>
          <a:p>
            <a:pPr marL="342900" indent="-34290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Healthcare Cultural competence is all about the system's ability to provides patients with care using beliefs and behavior which includes healthcare tailoring delivery to meet patients' linguistic, cultural, and social needs and diverse values. </a:t>
            </a:r>
          </a:p>
          <a:p>
            <a:pPr marL="342900" indent="-34290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A culturally competent health system requires attitudes, behaviors, and policies that support cross-cultural situations and effective interactions. </a:t>
            </a:r>
          </a:p>
          <a:p>
            <a:pPr marL="342900" indent="-34290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This has been linked to health literacy which supports the need for mutual understanding between patients and providers calls for the competent linguistic and cultural integration and literate health approaches.</a:t>
            </a:r>
          </a:p>
          <a:p>
            <a:pPr marL="342900" indent="-34290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Successful communication occurs when someone is aware of their emotions and their own culture.</a:t>
            </a:r>
          </a:p>
          <a:p>
            <a:pPr marL="342900" indent="-34290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 People from different cultures, speaking different languages and having different beliefs can communicate effectively with enough understanding. </a:t>
            </a:r>
          </a:p>
        </p:txBody>
      </p:sp>
      <p:sp>
        <p:nvSpPr>
          <p:cNvPr id="2" name="TextBox 1">
            <a:extLst>
              <a:ext uri="{FF2B5EF4-FFF2-40B4-BE49-F238E27FC236}">
                <a16:creationId xmlns:a16="http://schemas.microsoft.com/office/drawing/2014/main" id="{23EF6B22-AF59-49B4-98EE-722425CA017D}"/>
              </a:ext>
            </a:extLst>
          </p:cNvPr>
          <p:cNvSpPr txBox="1"/>
          <p:nvPr/>
        </p:nvSpPr>
        <p:spPr>
          <a:xfrm>
            <a:off x="1908313" y="318052"/>
            <a:ext cx="6069496" cy="369332"/>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dirty="0"/>
              <a:t>Healthcare Cultural competence</a:t>
            </a:r>
          </a:p>
        </p:txBody>
      </p:sp>
    </p:spTree>
    <p:extLst>
      <p:ext uri="{BB962C8B-B14F-4D97-AF65-F5344CB8AC3E}">
        <p14:creationId xmlns:p14="http://schemas.microsoft.com/office/powerpoint/2010/main" val="968324840"/>
      </p:ext>
    </p:extLst>
  </p:cSld>
  <p:clrMapOvr>
    <a:masterClrMapping/>
  </p:clrMapOvr>
  <mc:AlternateContent xmlns:mc="http://schemas.openxmlformats.org/markup-compatibility/2006" xmlns:p14="http://schemas.microsoft.com/office/powerpoint/2010/main">
    <mc:Choice Requires="p14">
      <p:transition spd="slow" p14:dur="2000" advTm="28106"/>
    </mc:Choice>
    <mc:Fallback xmlns="">
      <p:transition spd="slow" advTm="28106"/>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7013B52B-F13C-45D2-ADDA-EC18B141E37F}"/>
              </a:ext>
            </a:extLst>
          </p:cNvPr>
          <p:cNvSpPr txBox="1"/>
          <p:nvPr/>
        </p:nvSpPr>
        <p:spPr>
          <a:xfrm>
            <a:off x="1258956" y="1248084"/>
            <a:ext cx="9674087" cy="5262979"/>
          </a:xfrm>
          <a:prstGeom prst="rect">
            <a:avLst/>
          </a:prstGeom>
          <a:noFill/>
        </p:spPr>
        <p:txBody>
          <a:bodyPr wrap="square" rtlCol="0">
            <a:spAutoFit/>
          </a:bodyPr>
          <a:lstStyle/>
          <a:p>
            <a:pPr marL="285750" indent="-28575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In the Vila Health media piece, the nurses did not demonstrate Healthcare Cultural competence and strong emotional intelligence in their communication with Christina. </a:t>
            </a:r>
          </a:p>
          <a:p>
            <a:pPr marL="285750" indent="-28575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This is because the conversation was not clear and several breakdowns lead to wrong information about where the chest tube should have been placed.</a:t>
            </a:r>
          </a:p>
          <a:p>
            <a:pPr marL="285750" indent="-28575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The emotional intelligence key elements demonstrated in this scenario are empathy and self-regulation while social skills are lacked in this conversation.</a:t>
            </a:r>
          </a:p>
          <a:p>
            <a:pPr marL="285750" indent="-28575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 If social skills were effectively demonstrated, the conversation would have been clearly understood.</a:t>
            </a:r>
          </a:p>
          <a:p>
            <a:pPr marL="285750" indent="-285750">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 If I was one of the nurses in Vila Health media piece, I would have communicated differently with Christina to acknowledge her emotions and concerns through social media by mobile phones or text messages.</a:t>
            </a:r>
          </a:p>
        </p:txBody>
      </p:sp>
      <p:sp>
        <p:nvSpPr>
          <p:cNvPr id="2" name="TextBox 1">
            <a:extLst>
              <a:ext uri="{FF2B5EF4-FFF2-40B4-BE49-F238E27FC236}">
                <a16:creationId xmlns:a16="http://schemas.microsoft.com/office/drawing/2014/main" id="{76CAE765-D9F2-4885-B487-876EE9AD681C}"/>
              </a:ext>
            </a:extLst>
          </p:cNvPr>
          <p:cNvSpPr txBox="1"/>
          <p:nvPr/>
        </p:nvSpPr>
        <p:spPr>
          <a:xfrm>
            <a:off x="1749287" y="437322"/>
            <a:ext cx="7023652" cy="52322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2800" dirty="0">
                <a:latin typeface="Times New Roman" panose="02020603050405020304" pitchFamily="18" charset="0"/>
                <a:cs typeface="Times New Roman" panose="02020603050405020304" pitchFamily="18" charset="0"/>
              </a:rPr>
              <a:t>Vila Health media piece case Study</a:t>
            </a:r>
          </a:p>
        </p:txBody>
      </p:sp>
    </p:spTree>
    <p:extLst>
      <p:ext uri="{BB962C8B-B14F-4D97-AF65-F5344CB8AC3E}">
        <p14:creationId xmlns:p14="http://schemas.microsoft.com/office/powerpoint/2010/main" val="268823850"/>
      </p:ext>
    </p:extLst>
  </p:cSld>
  <p:clrMapOvr>
    <a:masterClrMapping/>
  </p:clrMapOvr>
  <mc:AlternateContent xmlns:mc="http://schemas.openxmlformats.org/markup-compatibility/2006" xmlns:p14="http://schemas.microsoft.com/office/powerpoint/2010/main">
    <mc:Choice Requires="p14">
      <p:transition spd="slow" p14:dur="2000" advTm="5494"/>
    </mc:Choice>
    <mc:Fallback xmlns="">
      <p:transition spd="slow" advTm="5494"/>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F3CE9829-0DAD-4367-BBC9-74EF5611D224}"/>
              </a:ext>
            </a:extLst>
          </p:cNvPr>
          <p:cNvSpPr txBox="1"/>
          <p:nvPr/>
        </p:nvSpPr>
        <p:spPr>
          <a:xfrm>
            <a:off x="861392" y="2237751"/>
            <a:ext cx="8640418" cy="3477875"/>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Lack of cultural competency leads the following:</a:t>
            </a:r>
          </a:p>
          <a:p>
            <a:pPr marL="457200" indent="-45720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Lack of various ethnic and cultural groups’ knowledge.</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Ethnocentrism.</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Bias.</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Lack of skills to assess differences.</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Lack of organizational support.</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Lack of perceived time.</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This leads to higher activity limitations, lack of human interactions ,lack of good communication skills, greater financial burden and patient dissatisfaction and prevents collaboration due to misunderstandings.</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E9E5BDB7-27EA-4178-8C55-E8A718AB9F5C}"/>
              </a:ext>
            </a:extLst>
          </p:cNvPr>
          <p:cNvSpPr txBox="1"/>
          <p:nvPr/>
        </p:nvSpPr>
        <p:spPr>
          <a:xfrm>
            <a:off x="980661" y="234433"/>
            <a:ext cx="8057322" cy="1815882"/>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2800" dirty="0"/>
              <a:t>How a lack of</a:t>
            </a:r>
          </a:p>
          <a:p>
            <a:r>
              <a:rPr lang="en-US" sz="2800" dirty="0"/>
              <a:t>cultural competence can compound already stressful situations and impede</a:t>
            </a:r>
          </a:p>
          <a:p>
            <a:r>
              <a:rPr lang="en-US" sz="2800" dirty="0"/>
              <a:t>collaboration.</a:t>
            </a:r>
          </a:p>
        </p:txBody>
      </p:sp>
    </p:spTree>
    <p:extLst>
      <p:ext uri="{BB962C8B-B14F-4D97-AF65-F5344CB8AC3E}">
        <p14:creationId xmlns:p14="http://schemas.microsoft.com/office/powerpoint/2010/main" val="2577873676"/>
      </p:ext>
    </p:extLst>
  </p:cSld>
  <p:clrMapOvr>
    <a:masterClrMapping/>
  </p:clrMapOvr>
  <mc:AlternateContent xmlns:mc="http://schemas.openxmlformats.org/markup-compatibility/2006" xmlns:p14="http://schemas.microsoft.com/office/powerpoint/2010/main">
    <mc:Choice Requires="p14">
      <p:transition spd="slow" p14:dur="2000" advTm="33870"/>
    </mc:Choice>
    <mc:Fallback xmlns="">
      <p:transition spd="slow" advTm="3387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54074755-4086-484B-A554-569792DDCE56}"/>
              </a:ext>
            </a:extLst>
          </p:cNvPr>
          <p:cNvSpPr txBox="1"/>
          <p:nvPr/>
        </p:nvSpPr>
        <p:spPr>
          <a:xfrm>
            <a:off x="1073426" y="1404731"/>
            <a:ext cx="8481391" cy="4401205"/>
          </a:xfrm>
          <a:prstGeom prst="rect">
            <a:avLst/>
          </a:prstGeom>
          <a:noFill/>
        </p:spPr>
        <p:txBody>
          <a:bodyPr wrap="square" rtlCol="0">
            <a:spAutoFit/>
          </a:bodyPr>
          <a:lstStyle/>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In Health Care provider’s profession, utilizing emotional intelligence social skills has contributed to improving their communication with colleagues and patients.</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Talking to them gives them a chance to understand what they feel and know how to approach all their problems.</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 An organization’s strong culture is based upon managers and leaders act in which has a very important impact on its performance.</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 Cultural power is due to an individual's emotional needs.</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Cultural values shape the behavior of people in the organization.</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 They should use emotional leadership to influence their followers and team members. </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All groups with positive-minded leaders in theory voices, pictures, cultural artifacts, emotions, and faces learn more about emotional intelligence leading to good output</a:t>
            </a:r>
          </a:p>
        </p:txBody>
      </p:sp>
      <p:pic>
        <p:nvPicPr>
          <p:cNvPr id="4" name="Picture 3">
            <a:extLst>
              <a:ext uri="{FF2B5EF4-FFF2-40B4-BE49-F238E27FC236}">
                <a16:creationId xmlns:a16="http://schemas.microsoft.com/office/drawing/2014/main" id="{8FF46DFA-B7C0-462C-A51D-631F62CB4D80}"/>
              </a:ext>
            </a:extLst>
          </p:cNvPr>
          <p:cNvPicPr>
            <a:picLocks noChangeAspect="1"/>
          </p:cNvPicPr>
          <p:nvPr/>
        </p:nvPicPr>
        <p:blipFill>
          <a:blip r:embed="rId2"/>
          <a:stretch>
            <a:fillRect/>
          </a:stretch>
        </p:blipFill>
        <p:spPr>
          <a:xfrm>
            <a:off x="1601647" y="193040"/>
            <a:ext cx="6364776" cy="1012024"/>
          </a:xfrm>
          <a:prstGeom prst="rect">
            <a:avLst/>
          </a:prstGeom>
        </p:spPr>
      </p:pic>
    </p:spTree>
    <p:extLst>
      <p:ext uri="{BB962C8B-B14F-4D97-AF65-F5344CB8AC3E}">
        <p14:creationId xmlns:p14="http://schemas.microsoft.com/office/powerpoint/2010/main" val="2655233481"/>
      </p:ext>
    </p:extLst>
  </p:cSld>
  <p:clrMapOvr>
    <a:masterClrMapping/>
  </p:clrMapOvr>
  <mc:AlternateContent xmlns:mc="http://schemas.openxmlformats.org/markup-compatibility/2006" xmlns:p14="http://schemas.microsoft.com/office/powerpoint/2010/main">
    <mc:Choice Requires="p14">
      <p:transition spd="slow" p14:dur="2000" advTm="28143"/>
    </mc:Choice>
    <mc:Fallback xmlns="">
      <p:transition spd="slow" advTm="28143"/>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AB6C215F-9747-4B9C-ABCB-E4143A914F70}"/>
              </a:ext>
            </a:extLst>
          </p:cNvPr>
          <p:cNvSpPr txBox="1"/>
          <p:nvPr/>
        </p:nvSpPr>
        <p:spPr>
          <a:xfrm>
            <a:off x="344558" y="1219199"/>
            <a:ext cx="10946294" cy="5078313"/>
          </a:xfrm>
          <a:prstGeom prst="rect">
            <a:avLst/>
          </a:prstGeom>
          <a:noFill/>
        </p:spPr>
        <p:txBody>
          <a:bodyPr wrap="square" rtlCol="0">
            <a:spAutoFit/>
          </a:bodyPr>
          <a:lstStyle/>
          <a:p>
            <a:pPr marL="285750" indent="-285750">
              <a:buFont typeface="Wingdings" panose="05000000000000000000" pitchFamily="2" charset="2"/>
              <a:buChar char="ü"/>
            </a:pPr>
            <a:r>
              <a:rPr lang="en-US" sz="3200" dirty="0">
                <a:latin typeface="Times New Roman" panose="02020603050405020304" pitchFamily="18" charset="0"/>
                <a:cs typeface="Times New Roman" panose="02020603050405020304" pitchFamily="18" charset="0"/>
              </a:rPr>
              <a:t>Good communication promotes teamwork and encourages collaboration. </a:t>
            </a:r>
          </a:p>
          <a:p>
            <a:pPr marL="285750" indent="-285750">
              <a:buFont typeface="Wingdings" panose="05000000000000000000" pitchFamily="2" charset="2"/>
              <a:buChar char="ü"/>
            </a:pPr>
            <a:r>
              <a:rPr lang="en-US" sz="3200" dirty="0">
                <a:latin typeface="Times New Roman" panose="02020603050405020304" pitchFamily="18" charset="0"/>
                <a:cs typeface="Times New Roman" panose="02020603050405020304" pitchFamily="18" charset="0"/>
              </a:rPr>
              <a:t>Gender differences issues are also solved through good communication styles. </a:t>
            </a:r>
          </a:p>
          <a:p>
            <a:pPr marL="285750" indent="-285750">
              <a:buFont typeface="Wingdings" panose="05000000000000000000" pitchFamily="2" charset="2"/>
              <a:buChar char="ü"/>
            </a:pPr>
            <a:r>
              <a:rPr lang="en-US" sz="3200" dirty="0">
                <a:latin typeface="Times New Roman" panose="02020603050405020304" pitchFamily="18" charset="0"/>
                <a:cs typeface="Times New Roman" panose="02020603050405020304" pitchFamily="18" charset="0"/>
              </a:rPr>
              <a:t>Effective business collaboration is made up of all the team members adapting to good styles of communication. </a:t>
            </a:r>
          </a:p>
          <a:p>
            <a:pPr marL="285750" indent="-285750">
              <a:buFont typeface="Wingdings" panose="05000000000000000000" pitchFamily="2" charset="2"/>
              <a:buChar char="ü"/>
            </a:pPr>
            <a:r>
              <a:rPr lang="en-US" sz="3200" dirty="0">
                <a:latin typeface="Times New Roman" panose="02020603050405020304" pitchFamily="18" charset="0"/>
                <a:cs typeface="Times New Roman" panose="02020603050405020304" pitchFamily="18" charset="0"/>
              </a:rPr>
              <a:t>Effective communication value is also understood.</a:t>
            </a:r>
          </a:p>
          <a:p>
            <a:pPr marL="285750" indent="-285750">
              <a:buFont typeface="Wingdings" panose="05000000000000000000" pitchFamily="2" charset="2"/>
              <a:buChar char="ü"/>
            </a:pPr>
            <a:r>
              <a:rPr lang="en-US" sz="3200" dirty="0">
                <a:latin typeface="Times New Roman" panose="02020603050405020304" pitchFamily="18" charset="0"/>
                <a:cs typeface="Times New Roman" panose="02020603050405020304" pitchFamily="18" charset="0"/>
              </a:rPr>
              <a:t> Successful and effective communication  takes place when someone is aware of their emotions, culture and that of others.</a:t>
            </a:r>
            <a:br>
              <a:rPr lang="en-US" sz="3200" dirty="0">
                <a:latin typeface="Times New Roman" panose="02020603050405020304" pitchFamily="18" charset="0"/>
                <a:cs typeface="Times New Roman" panose="02020603050405020304" pitchFamily="18" charset="0"/>
              </a:rPr>
            </a:br>
            <a:r>
              <a:rPr lang="en-US" dirty="0"/>
              <a:t/>
            </a:r>
            <a:br>
              <a:rPr lang="en-US" dirty="0"/>
            </a:br>
            <a:endParaRPr lang="en-US" dirty="0"/>
          </a:p>
        </p:txBody>
      </p:sp>
      <p:sp>
        <p:nvSpPr>
          <p:cNvPr id="2" name="TextBox 1">
            <a:extLst>
              <a:ext uri="{FF2B5EF4-FFF2-40B4-BE49-F238E27FC236}">
                <a16:creationId xmlns:a16="http://schemas.microsoft.com/office/drawing/2014/main" id="{6B0A2340-8BEB-4E83-945D-C0A922440EA6}"/>
              </a:ext>
            </a:extLst>
          </p:cNvPr>
          <p:cNvSpPr txBox="1"/>
          <p:nvPr/>
        </p:nvSpPr>
        <p:spPr>
          <a:xfrm>
            <a:off x="887896" y="304800"/>
            <a:ext cx="7328451" cy="954107"/>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2800" dirty="0">
                <a:latin typeface="Times New Roman" panose="02020603050405020304" pitchFamily="18" charset="0"/>
                <a:cs typeface="Times New Roman" panose="02020603050405020304" pitchFamily="18" charset="0"/>
              </a:rPr>
              <a:t>The role of communication in teamwork and collaboration.</a:t>
            </a:r>
          </a:p>
        </p:txBody>
      </p:sp>
    </p:spTree>
    <p:extLst>
      <p:ext uri="{BB962C8B-B14F-4D97-AF65-F5344CB8AC3E}">
        <p14:creationId xmlns:p14="http://schemas.microsoft.com/office/powerpoint/2010/main" val="2825594945"/>
      </p:ext>
    </p:extLst>
  </p:cSld>
  <p:clrMapOvr>
    <a:masterClrMapping/>
  </p:clrMapOvr>
  <mc:AlternateContent xmlns:mc="http://schemas.openxmlformats.org/markup-compatibility/2006" xmlns:p14="http://schemas.microsoft.com/office/powerpoint/2010/main">
    <mc:Choice Requires="p14">
      <p:transition spd="slow" p14:dur="2000" advTm="39239"/>
    </mc:Choice>
    <mc:Fallback xmlns="">
      <p:transition spd="slow" advTm="39239"/>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45AA74BC-2227-4FDC-897B-5D8AD16F7082}"/>
              </a:ext>
            </a:extLst>
          </p:cNvPr>
          <p:cNvSpPr txBox="1"/>
          <p:nvPr/>
        </p:nvSpPr>
        <p:spPr>
          <a:xfrm>
            <a:off x="1364974" y="1846161"/>
            <a:ext cx="7328452" cy="4708981"/>
          </a:xfrm>
          <a:prstGeom prst="rect">
            <a:avLst/>
          </a:prstGeom>
          <a:noFill/>
        </p:spPr>
        <p:txBody>
          <a:bodyPr wrap="square" rtlCol="0">
            <a:spAutoFit/>
          </a:bodyPr>
          <a:lstStyle/>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A connection and exchange between two people is called a relationship.</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Communication plays a huge role between these people.</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Lack of communication between people can lead to trust issues, frustration and stress among individuals.</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Someone is able to express what they are going through and their needs.</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A healthy relationship needs a healthy interaction.</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The relationship between leaders and followers within an organization is very important.</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A lot will be achieved when the relationship between them brings support and mutual benefits.</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The organization needs both of them for its goals and tasks to be achieved. </a:t>
            </a:r>
            <a:br>
              <a:rPr lang="en-US" sz="2000" dirty="0">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DF347D8D-595E-4906-84E3-4DAEFE228694}"/>
              </a:ext>
            </a:extLst>
          </p:cNvPr>
          <p:cNvSpPr txBox="1"/>
          <p:nvPr/>
        </p:nvSpPr>
        <p:spPr>
          <a:xfrm>
            <a:off x="1722783" y="662609"/>
            <a:ext cx="6135756" cy="1200329"/>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2400" dirty="0"/>
              <a:t>The relationship between leaders and</a:t>
            </a:r>
          </a:p>
          <a:p>
            <a:r>
              <a:rPr lang="en-US" sz="2400" dirty="0"/>
              <a:t>followers and also leaders overseeing teams.</a:t>
            </a:r>
          </a:p>
        </p:txBody>
      </p:sp>
    </p:spTree>
    <p:extLst>
      <p:ext uri="{BB962C8B-B14F-4D97-AF65-F5344CB8AC3E}">
        <p14:creationId xmlns:p14="http://schemas.microsoft.com/office/powerpoint/2010/main" val="3235388880"/>
      </p:ext>
    </p:extLst>
  </p:cSld>
  <p:clrMapOvr>
    <a:masterClrMapping/>
  </p:clrMapOvr>
  <mc:AlternateContent xmlns:mc="http://schemas.openxmlformats.org/markup-compatibility/2006" xmlns:p14="http://schemas.microsoft.com/office/powerpoint/2010/main">
    <mc:Choice Requires="p14">
      <p:transition spd="slow" p14:dur="2000" advTm="48993"/>
    </mc:Choice>
    <mc:Fallback xmlns="">
      <p:transition spd="slow" advTm="48993"/>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9807EB9-9936-427A-BDC1-E45E1A3DBC04}"/>
              </a:ext>
            </a:extLst>
          </p:cNvPr>
          <p:cNvSpPr txBox="1"/>
          <p:nvPr/>
        </p:nvSpPr>
        <p:spPr>
          <a:xfrm>
            <a:off x="940905" y="1568326"/>
            <a:ext cx="8428382" cy="4093428"/>
          </a:xfrm>
          <a:prstGeom prst="rect">
            <a:avLst/>
          </a:prstGeom>
          <a:noFill/>
        </p:spPr>
        <p:txBody>
          <a:bodyPr wrap="square" rtlCol="0">
            <a:spAutoFit/>
          </a:bodyPr>
          <a:lstStyle/>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Making  sure that patients get the satisfaction they require needs tactical and organizational strategies.</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Lack of collaboration between nurse and housekeeping  is frustrating and can impact everyone involved negatively.</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According to study, a healthy and good relationship between cleaning staff and nurses leads to improved patient care.</a:t>
            </a:r>
          </a:p>
          <a:p>
            <a:r>
              <a:rPr lang="en-US" sz="2000" dirty="0">
                <a:latin typeface="Times New Roman" panose="02020603050405020304" pitchFamily="18" charset="0"/>
                <a:cs typeface="Times New Roman" panose="02020603050405020304" pitchFamily="18" charset="0"/>
              </a:rPr>
              <a:t>The relationship between nursing and housekeeping staff can be implemented through:</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Effective communication styles.</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Understanding of professional roles between the two parties.</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Respect and Trust.</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Task prioritizing.</a:t>
            </a:r>
          </a:p>
          <a:p>
            <a:pPr marL="285750" indent="-285750">
              <a:buFont typeface="Wingdings" panose="05000000000000000000" pitchFamily="2" charset="2"/>
              <a:buChar char="ü"/>
            </a:pPr>
            <a:r>
              <a:rPr lang="en-US" sz="2000" dirty="0">
                <a:latin typeface="Times New Roman" panose="02020603050405020304" pitchFamily="18" charset="0"/>
                <a:cs typeface="Times New Roman" panose="02020603050405020304" pitchFamily="18" charset="0"/>
              </a:rPr>
              <a:t>Unequal power and Autonomy.</a:t>
            </a:r>
          </a:p>
        </p:txBody>
      </p:sp>
      <p:sp>
        <p:nvSpPr>
          <p:cNvPr id="2" name="TextBox 1">
            <a:extLst>
              <a:ext uri="{FF2B5EF4-FFF2-40B4-BE49-F238E27FC236}">
                <a16:creationId xmlns:a16="http://schemas.microsoft.com/office/drawing/2014/main" id="{BB77BBC1-BF50-4EF4-ADE0-E5451DD5F9B7}"/>
              </a:ext>
            </a:extLst>
          </p:cNvPr>
          <p:cNvSpPr txBox="1"/>
          <p:nvPr/>
        </p:nvSpPr>
        <p:spPr>
          <a:xfrm>
            <a:off x="940905" y="463826"/>
            <a:ext cx="8428382" cy="646331"/>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dirty="0"/>
              <a:t>Strategies that could be</a:t>
            </a:r>
          </a:p>
          <a:p>
            <a:r>
              <a:rPr lang="en-US" dirty="0"/>
              <a:t>implemented to improve the relationship between nursing and housekeeping.</a:t>
            </a:r>
          </a:p>
        </p:txBody>
      </p:sp>
    </p:spTree>
    <p:extLst>
      <p:ext uri="{BB962C8B-B14F-4D97-AF65-F5344CB8AC3E}">
        <p14:creationId xmlns:p14="http://schemas.microsoft.com/office/powerpoint/2010/main" val="2839487177"/>
      </p:ext>
    </p:extLst>
  </p:cSld>
  <p:clrMapOvr>
    <a:masterClrMapping/>
  </p:clrMapOvr>
  <mc:AlternateContent xmlns:mc="http://schemas.openxmlformats.org/markup-compatibility/2006" xmlns:p14="http://schemas.microsoft.com/office/powerpoint/2010/main">
    <mc:Choice Requires="p14">
      <p:transition spd="slow" p14:dur="2000" advTm="39332"/>
    </mc:Choice>
    <mc:Fallback xmlns="">
      <p:transition spd="slow" advTm="39332"/>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038FEB4-BA21-4CDF-85E7-7EE300682145}"/>
              </a:ext>
            </a:extLst>
          </p:cNvPr>
          <p:cNvSpPr txBox="1"/>
          <p:nvPr/>
        </p:nvSpPr>
        <p:spPr>
          <a:xfrm>
            <a:off x="2517913" y="331304"/>
            <a:ext cx="2557670" cy="646331"/>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3600" dirty="0">
                <a:latin typeface="Times New Roman" panose="02020603050405020304" pitchFamily="18" charset="0"/>
                <a:cs typeface="Times New Roman" panose="02020603050405020304" pitchFamily="18" charset="0"/>
              </a:rPr>
              <a:t>References</a:t>
            </a:r>
          </a:p>
        </p:txBody>
      </p:sp>
      <p:sp>
        <p:nvSpPr>
          <p:cNvPr id="8" name="TextBox 7">
            <a:extLst>
              <a:ext uri="{FF2B5EF4-FFF2-40B4-BE49-F238E27FC236}">
                <a16:creationId xmlns:a16="http://schemas.microsoft.com/office/drawing/2014/main" id="{81EA52BB-198A-4824-A6B2-D7BC9A201F4D}"/>
              </a:ext>
            </a:extLst>
          </p:cNvPr>
          <p:cNvSpPr txBox="1"/>
          <p:nvPr/>
        </p:nvSpPr>
        <p:spPr>
          <a:xfrm>
            <a:off x="689113" y="977635"/>
            <a:ext cx="10389704" cy="5632311"/>
          </a:xfrm>
          <a:prstGeom prst="rect">
            <a:avLst/>
          </a:prstGeom>
          <a:noFill/>
        </p:spPr>
        <p:txBody>
          <a:bodyPr wrap="square" rtlCol="0">
            <a:spAutoFit/>
          </a:bodyPr>
          <a:lstStyle/>
          <a:p>
            <a:pPr marL="457200" indent="-45720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Barczak ,G., Lassk , F., &amp; Mulki, J. (2010). Antecedents of team creativity: An examination of team emotional intelligence, team trust, and collaborative culture. Creativity and innovation management, 19(4), 332-345.</a:t>
            </a:r>
          </a:p>
          <a:p>
            <a:pPr marL="457200" indent="-45720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Govere, L., &amp; Govere, E. M. (2016). How effective is cultural competence training of healthcare providers on improving patient satisfaction of minority groups? A systematic review of literature. Worldviews on Evidence‐Based Nursing, 13(6), 402-410.</a:t>
            </a:r>
          </a:p>
          <a:p>
            <a:pPr marL="457200" indent="-45720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Judice, M. O. (2014). You are important!: designing for health agents in Vila Rosario.</a:t>
            </a:r>
          </a:p>
          <a:p>
            <a:pPr marL="457200" indent="-45720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Betancourt, J. R., Green, A. R., Carrillo, J. E., &amp; Park, E. R. (2005). Cultural competence and health care disparities: key perspectives and trends. Health affairs, 24(2), 499-505.</a:t>
            </a:r>
          </a:p>
          <a:p>
            <a:pPr marL="457200" indent="-45720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Dingley, C., Daugherty, K., Derieg, M. K., &amp; Persing, R. (2008). Improving patient safety through provider communication strategy enhancements. In Advances in patient safety: new directions and alternative approaches (Vol. 3: Performance and tools). Agency for Healthcare Research and Quality (US).</a:t>
            </a:r>
          </a:p>
          <a:p>
            <a:pPr marL="457200" indent="-45720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VanVactor, J. D. (2011). A case study of collaborative communications within healthcare logistics. Leadership in health services. </a:t>
            </a:r>
          </a:p>
          <a:p>
            <a:pPr marL="457200" indent="-457200">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Thompson, P., &amp; Stanowski, A. (2009). Maximizing nursing productivity: the benefits of improved collaboration between nursing and support services: building a stronger collaboration between nurses and support services personnel can have positive financial and quality implications for hospitals. Healthcare financial management, 63(1), 76-83.</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770786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372</TotalTime>
  <Words>1353</Words>
  <Application>Microsoft Office PowerPoint</Application>
  <PresentationFormat>Widescreen</PresentationFormat>
  <Paragraphs>87</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Times New Roman</vt:lpstr>
      <vt:lpstr>Trebuchet MS</vt:lpstr>
      <vt:lpstr>Wingdings</vt:lpstr>
      <vt:lpstr>Wingdings 3</vt:lpstr>
      <vt:lpstr>Facet</vt:lpstr>
      <vt:lpstr>    Student Name: Student ID: Course Name: Course Number: Project Name: Contact Information: Submission Date: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communication strategies that leadership can use to help the organization resolve the conflict. Conflict can aeise in any situations involving  more than one person. Lack of  a go-to conflictresolution technique in an organization can give individuals a hard time while communicating. When a conflict arises,weshould not try to avoid it and pretend like nothing has happened,we should embrace it. Setting time and findin a place to talk to talk tohwther without inyetrruptions from outside</dc:title>
  <dc:creator>JOYCE</dc:creator>
  <cp:lastModifiedBy>hp</cp:lastModifiedBy>
  <cp:revision>41</cp:revision>
  <dcterms:created xsi:type="dcterms:W3CDTF">2020-07-29T06:04:56Z</dcterms:created>
  <dcterms:modified xsi:type="dcterms:W3CDTF">2020-07-29T15:16:41Z</dcterms:modified>
</cp:coreProperties>
</file>